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Lst>
  <p:sldSz cy="9601200" cx="7315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Calibri"/>
              <a:buNone/>
              <a:defRPr b="0" i="0" sz="12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lnSpc>
                <a:spcPct val="100000"/>
              </a:lnSpc>
              <a:spcBef>
                <a:spcPts val="0"/>
              </a:spcBef>
              <a:spcAft>
                <a:spcPts val="0"/>
              </a:spcAft>
              <a:buClr>
                <a:schemeClr val="dk1"/>
              </a:buClr>
              <a:buFont typeface="Calibri"/>
              <a:buNone/>
              <a:defRPr b="0" i="0" sz="12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2122488" y="685800"/>
            <a:ext cx="2613025"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Clr>
                <a:schemeClr val="dk1"/>
              </a:buClr>
              <a:buFont typeface="Calibri"/>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Calibri"/>
              <a:buNone/>
              <a:defRPr b="0" i="0" sz="12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2122488" y="685800"/>
            <a:ext cx="2613025"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200" u="none" cap="none" strike="noStrike">
                <a:solidFill>
                  <a:schemeClr val="dk1"/>
                </a:solidFill>
                <a:latin typeface="Calibri"/>
                <a:ea typeface="Calibri"/>
                <a:cs typeface="Calibri"/>
                <a:sym typeface="Calibri"/>
              </a:rPr>
              <a:t>EdSITEment</a:t>
            </a:r>
          </a:p>
          <a:p>
            <a:pPr indent="0" lvl="0" marL="0" marR="0" rtl="0" algn="l">
              <a:lnSpc>
                <a:spcPct val="100000"/>
              </a:lnSpc>
              <a:spcBef>
                <a:spcPts val="0"/>
              </a:spcBef>
              <a:spcAft>
                <a:spcPts val="0"/>
              </a:spcAft>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87" name="Shape 8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2122488" y="685800"/>
            <a:ext cx="2613025"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18" name="Shape 11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119" name="Shape 119"/>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5" name="Shape 15"/>
        <p:cNvGrpSpPr/>
        <p:nvPr/>
      </p:nvGrpSpPr>
      <p:grpSpPr>
        <a:xfrm>
          <a:off x="0" y="0"/>
          <a:ext cx="0" cy="0"/>
          <a:chOff x="0" y="0"/>
          <a:chExt cx="0" cy="0"/>
        </a:xfrm>
      </p:grpSpPr>
      <p:sp>
        <p:nvSpPr>
          <p:cNvPr id="16" name="Shape 16"/>
          <p:cNvSpPr txBox="1"/>
          <p:nvPr>
            <p:ph type="title"/>
          </p:nvPr>
        </p:nvSpPr>
        <p:spPr>
          <a:xfrm>
            <a:off x="365760" y="384491"/>
            <a:ext cx="6583680" cy="1600198"/>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7" name="Shape 17"/>
          <p:cNvSpPr txBox="1"/>
          <p:nvPr>
            <p:ph idx="1" type="body"/>
          </p:nvPr>
        </p:nvSpPr>
        <p:spPr>
          <a:xfrm>
            <a:off x="365760" y="2240281"/>
            <a:ext cx="6583680" cy="6336348"/>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8" name="Shape 18"/>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365760" y="384491"/>
            <a:ext cx="6583680" cy="1600198"/>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74" name="Shape 74"/>
          <p:cNvSpPr txBox="1"/>
          <p:nvPr>
            <p:ph idx="1" type="body"/>
          </p:nvPr>
        </p:nvSpPr>
        <p:spPr>
          <a:xfrm rot="5400000">
            <a:off x="489424" y="2116615"/>
            <a:ext cx="6336348" cy="6583680"/>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833595" y="5614511"/>
            <a:ext cx="11470323" cy="131699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80" name="Shape 80"/>
          <p:cNvSpPr txBox="1"/>
          <p:nvPr>
            <p:ph idx="1" type="body"/>
          </p:nvPr>
        </p:nvSpPr>
        <p:spPr>
          <a:xfrm rot="5400000">
            <a:off x="-3528535" y="4358480"/>
            <a:ext cx="11470323" cy="3829050"/>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1" name="Shape 21"/>
        <p:cNvGrpSpPr/>
        <p:nvPr/>
      </p:nvGrpSpPr>
      <p:grpSpPr>
        <a:xfrm>
          <a:off x="0" y="0"/>
          <a:ext cx="0" cy="0"/>
          <a:chOff x="0" y="0"/>
          <a:chExt cx="0" cy="0"/>
        </a:xfrm>
      </p:grpSpPr>
      <p:sp>
        <p:nvSpPr>
          <p:cNvPr id="22" name="Shape 22"/>
          <p:cNvSpPr txBox="1"/>
          <p:nvPr>
            <p:ph type="ctrTitle"/>
          </p:nvPr>
        </p:nvSpPr>
        <p:spPr>
          <a:xfrm>
            <a:off x="548639" y="2982596"/>
            <a:ext cx="6217919" cy="205803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23" name="Shape 23"/>
          <p:cNvSpPr txBox="1"/>
          <p:nvPr>
            <p:ph idx="1" type="subTitle"/>
          </p:nvPr>
        </p:nvSpPr>
        <p:spPr>
          <a:xfrm>
            <a:off x="1097279" y="5440680"/>
            <a:ext cx="5120638" cy="2453639"/>
          </a:xfrm>
          <a:prstGeom prst="rect">
            <a:avLst/>
          </a:prstGeom>
          <a:noFill/>
          <a:ln>
            <a:noFill/>
          </a:ln>
        </p:spPr>
        <p:txBody>
          <a:bodyPr anchorCtr="0" anchor="t" bIns="91425" lIns="91425" rIns="91425" tIns="91425"/>
          <a:lstStyle>
            <a:lvl1pPr indent="0" lvl="0" marL="0" marR="0" rtl="0" algn="ctr">
              <a:lnSpc>
                <a:spcPct val="100000"/>
              </a:lnSpc>
              <a:spcBef>
                <a:spcPts val="640"/>
              </a:spcBef>
              <a:spcAft>
                <a:spcPts val="0"/>
              </a:spcAft>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lnSpc>
                <a:spcPct val="100000"/>
              </a:lnSpc>
              <a:spcBef>
                <a:spcPts val="560"/>
              </a:spcBef>
              <a:spcAft>
                <a:spcPts val="0"/>
              </a:spcAft>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lnSpc>
                <a:spcPct val="100000"/>
              </a:lnSpc>
              <a:spcBef>
                <a:spcPts val="480"/>
              </a:spcBef>
              <a:spcAft>
                <a:spcPts val="0"/>
              </a:spcAft>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4" name="Shape 24"/>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577850" y="6169660"/>
            <a:ext cx="6217919" cy="190690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29" name="Shape 29"/>
          <p:cNvSpPr txBox="1"/>
          <p:nvPr>
            <p:ph idx="1" type="body"/>
          </p:nvPr>
        </p:nvSpPr>
        <p:spPr>
          <a:xfrm>
            <a:off x="577850" y="4069398"/>
            <a:ext cx="6217919" cy="2100261"/>
          </a:xfrm>
          <a:prstGeom prst="rect">
            <a:avLst/>
          </a:prstGeom>
          <a:noFill/>
          <a:ln>
            <a:noFill/>
          </a:ln>
        </p:spPr>
        <p:txBody>
          <a:bodyPr anchorCtr="0" anchor="b" bIns="91425" lIns="91425" rIns="91425" tIns="91425"/>
          <a:lstStyle>
            <a:lvl1pPr indent="0" lvl="0" marL="0" marR="0" rtl="0" algn="l">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lnSpc>
                <a:spcPct val="100000"/>
              </a:lnSpc>
              <a:spcBef>
                <a:spcPts val="360"/>
              </a:spcBef>
              <a:spcAft>
                <a:spcPts val="0"/>
              </a:spcAft>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lnSpc>
                <a:spcPct val="100000"/>
              </a:lnSpc>
              <a:spcBef>
                <a:spcPts val="320"/>
              </a:spcBef>
              <a:spcAft>
                <a:spcPts val="0"/>
              </a:spcAft>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365760" y="384491"/>
            <a:ext cx="6583680" cy="1600198"/>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35" name="Shape 35"/>
          <p:cNvSpPr txBox="1"/>
          <p:nvPr>
            <p:ph idx="1" type="body"/>
          </p:nvPr>
        </p:nvSpPr>
        <p:spPr>
          <a:xfrm>
            <a:off x="292100" y="3135948"/>
            <a:ext cx="2573020" cy="8872220"/>
          </a:xfrm>
          <a:prstGeom prst="rect">
            <a:avLst/>
          </a:prstGeom>
          <a:noFill/>
          <a:ln>
            <a:noFill/>
          </a:ln>
        </p:spPr>
        <p:txBody>
          <a:bodyPr anchorCtr="0" anchor="t" bIns="91425" lIns="91425" rIns="91425" tIns="91425"/>
          <a:lstStyle>
            <a:lvl1pPr indent="12700" lvl="0" marL="34290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9050" lvl="1" marL="74295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25400" lvl="2" marL="1143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0" lvl="3" marL="1600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0" lvl="4" marL="20574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0" lvl="5" marL="25146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0" lvl="6" marL="29718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0" lvl="7" marL="3429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0" lvl="8" marL="3886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2987040" y="3135948"/>
            <a:ext cx="2573020" cy="8872220"/>
          </a:xfrm>
          <a:prstGeom prst="rect">
            <a:avLst/>
          </a:prstGeom>
          <a:noFill/>
          <a:ln>
            <a:noFill/>
          </a:ln>
        </p:spPr>
        <p:txBody>
          <a:bodyPr anchorCtr="0" anchor="t" bIns="91425" lIns="91425" rIns="91425" tIns="91425"/>
          <a:lstStyle>
            <a:lvl1pPr indent="12700" lvl="0" marL="34290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9050" lvl="1" marL="74295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25400" lvl="2" marL="1143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0" lvl="3" marL="1600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0" lvl="4" marL="20574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0" lvl="5" marL="25146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0" lvl="6" marL="29718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0" lvl="7" marL="3429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0" lvl="8" marL="3886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365760" y="384491"/>
            <a:ext cx="6583680" cy="1600198"/>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42" name="Shape 42"/>
          <p:cNvSpPr txBox="1"/>
          <p:nvPr>
            <p:ph idx="1" type="body"/>
          </p:nvPr>
        </p:nvSpPr>
        <p:spPr>
          <a:xfrm>
            <a:off x="365760" y="2149158"/>
            <a:ext cx="3232149" cy="895667"/>
          </a:xfrm>
          <a:prstGeom prst="rect">
            <a:avLst/>
          </a:prstGeom>
          <a:noFill/>
          <a:ln>
            <a:noFill/>
          </a:ln>
        </p:spPr>
        <p:txBody>
          <a:bodyPr anchorCtr="0" anchor="b" bIns="91425" lIns="91425" rIns="91425" tIns="91425"/>
          <a:lstStyle>
            <a:lvl1pPr indent="0" lvl="0" marL="0" marR="0" rtl="0" algn="l">
              <a:lnSpc>
                <a:spcPct val="100000"/>
              </a:lnSpc>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100000"/>
              </a:lnSpc>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100000"/>
              </a:lnSpc>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365760" y="3044825"/>
            <a:ext cx="3232149" cy="5531802"/>
          </a:xfrm>
          <a:prstGeom prst="rect">
            <a:avLst/>
          </a:prstGeom>
          <a:noFill/>
          <a:ln>
            <a:noFill/>
          </a:ln>
        </p:spPr>
        <p:txBody>
          <a:bodyPr anchorCtr="0" anchor="t" bIns="91425" lIns="91425" rIns="91425" tIns="91425"/>
          <a:lstStyle>
            <a:lvl1pPr indent="-38100" lvl="0" marL="3429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31750" lvl="1" marL="74295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0" lvl="2" marL="1143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25400" lvl="3" marL="1600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25400" lvl="4" marL="20574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25400" lvl="5" marL="25146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25400" lvl="6" marL="29718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25400" lvl="7" marL="34290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25400" lvl="8" marL="3886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3716019" y="2149158"/>
            <a:ext cx="3233420" cy="895667"/>
          </a:xfrm>
          <a:prstGeom prst="rect">
            <a:avLst/>
          </a:prstGeom>
          <a:noFill/>
          <a:ln>
            <a:noFill/>
          </a:ln>
        </p:spPr>
        <p:txBody>
          <a:bodyPr anchorCtr="0" anchor="b" bIns="91425" lIns="91425" rIns="91425" tIns="91425"/>
          <a:lstStyle>
            <a:lvl1pPr indent="0" lvl="0" marL="0" marR="0" rtl="0" algn="l">
              <a:lnSpc>
                <a:spcPct val="100000"/>
              </a:lnSpc>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100000"/>
              </a:lnSpc>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100000"/>
              </a:lnSpc>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3716019" y="3044825"/>
            <a:ext cx="3233420" cy="5531802"/>
          </a:xfrm>
          <a:prstGeom prst="rect">
            <a:avLst/>
          </a:prstGeom>
          <a:noFill/>
          <a:ln>
            <a:noFill/>
          </a:ln>
        </p:spPr>
        <p:txBody>
          <a:bodyPr anchorCtr="0" anchor="t" bIns="91425" lIns="91425" rIns="91425" tIns="91425"/>
          <a:lstStyle>
            <a:lvl1pPr indent="-38100" lvl="0" marL="3429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31750" lvl="1" marL="74295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0" lvl="2" marL="1143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25400" lvl="3" marL="1600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25400" lvl="4" marL="20574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25400" lvl="5" marL="25146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25400" lvl="6" marL="29718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25400" lvl="7" marL="34290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25400" lvl="8" marL="3886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365760" y="384491"/>
            <a:ext cx="6583680" cy="1600198"/>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51" name="Shape 51"/>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8" name="Shape 58"/>
        <p:cNvGrpSpPr/>
        <p:nvPr/>
      </p:nvGrpSpPr>
      <p:grpSpPr>
        <a:xfrm>
          <a:off x="0" y="0"/>
          <a:ext cx="0" cy="0"/>
          <a:chOff x="0" y="0"/>
          <a:chExt cx="0" cy="0"/>
        </a:xfrm>
      </p:grpSpPr>
      <p:sp>
        <p:nvSpPr>
          <p:cNvPr id="59" name="Shape 59"/>
          <p:cNvSpPr txBox="1"/>
          <p:nvPr>
            <p:ph type="title"/>
          </p:nvPr>
        </p:nvSpPr>
        <p:spPr>
          <a:xfrm>
            <a:off x="365761" y="382268"/>
            <a:ext cx="2406649" cy="162686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60" name="Shape 60"/>
          <p:cNvSpPr txBox="1"/>
          <p:nvPr>
            <p:ph idx="1" type="body"/>
          </p:nvPr>
        </p:nvSpPr>
        <p:spPr>
          <a:xfrm>
            <a:off x="2860040" y="382269"/>
            <a:ext cx="4089398" cy="8194358"/>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365761" y="2009141"/>
            <a:ext cx="2406649" cy="6567488"/>
          </a:xfrm>
          <a:prstGeom prst="rect">
            <a:avLst/>
          </a:prstGeom>
          <a:noFill/>
          <a:ln>
            <a:noFill/>
          </a:ln>
        </p:spPr>
        <p:txBody>
          <a:bodyPr anchorCtr="0" anchor="t" bIns="91425" lIns="91425" rIns="91425" tIns="91425"/>
          <a:lstStyle>
            <a:lvl1pPr indent="0" lvl="0" marL="0" marR="0" rtl="0" algn="l">
              <a:lnSpc>
                <a:spcPct val="100000"/>
              </a:lnSpc>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lnSpc>
                <a:spcPct val="100000"/>
              </a:lnSpc>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lnSpc>
                <a:spcPct val="100000"/>
              </a:lnSpc>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1433829" y="6720839"/>
            <a:ext cx="4389118" cy="793433"/>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67" name="Shape 67"/>
          <p:cNvSpPr/>
          <p:nvPr>
            <p:ph idx="2" type="pic"/>
          </p:nvPr>
        </p:nvSpPr>
        <p:spPr>
          <a:xfrm>
            <a:off x="1433829" y="857883"/>
            <a:ext cx="4389118" cy="5760720"/>
          </a:xfrm>
          <a:prstGeom prst="rect">
            <a:avLst/>
          </a:prstGeom>
          <a:noFill/>
          <a:ln>
            <a:noFill/>
          </a:ln>
        </p:spPr>
        <p:txBody>
          <a:bodyPr anchorCtr="0" anchor="t" bIns="91425" lIns="91425" rIns="91425" tIns="91425"/>
          <a:lstStyle>
            <a:lvl1pPr indent="0" lvl="0" marL="0" marR="0" rtl="0" algn="l">
              <a:lnSpc>
                <a:spcPct val="100000"/>
              </a:lnSpc>
              <a:spcBef>
                <a:spcPts val="640"/>
              </a:spcBef>
              <a:spcAft>
                <a:spcPts val="0"/>
              </a:spcAft>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lnSpc>
                <a:spcPct val="100000"/>
              </a:lnSpc>
              <a:spcBef>
                <a:spcPts val="560"/>
              </a:spcBef>
              <a:spcAft>
                <a:spcPts val="0"/>
              </a:spcAft>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lnSpc>
                <a:spcPct val="100000"/>
              </a:lnSpc>
              <a:spcBef>
                <a:spcPts val="480"/>
              </a:spcBef>
              <a:spcAft>
                <a:spcPts val="0"/>
              </a:spcAft>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1433829" y="7514271"/>
            <a:ext cx="4389118" cy="1126807"/>
          </a:xfrm>
          <a:prstGeom prst="rect">
            <a:avLst/>
          </a:prstGeom>
          <a:noFill/>
          <a:ln>
            <a:noFill/>
          </a:ln>
        </p:spPr>
        <p:txBody>
          <a:bodyPr anchorCtr="0" anchor="t" bIns="91425" lIns="91425" rIns="91425" tIns="91425"/>
          <a:lstStyle>
            <a:lvl1pPr indent="0" lvl="0" marL="0" marR="0" rtl="0" algn="l">
              <a:lnSpc>
                <a:spcPct val="100000"/>
              </a:lnSpc>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lnSpc>
                <a:spcPct val="100000"/>
              </a:lnSpc>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lnSpc>
                <a:spcPct val="100000"/>
              </a:lnSpc>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365760" y="384491"/>
            <a:ext cx="6583680" cy="1600198"/>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1" name="Shape 11"/>
          <p:cNvSpPr txBox="1"/>
          <p:nvPr>
            <p:ph idx="1" type="body"/>
          </p:nvPr>
        </p:nvSpPr>
        <p:spPr>
          <a:xfrm>
            <a:off x="365760" y="2240281"/>
            <a:ext cx="6583680" cy="6336348"/>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365760" y="8898889"/>
            <a:ext cx="1706880" cy="511174"/>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2499358" y="8898889"/>
            <a:ext cx="2316479" cy="51117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5242560" y="8898889"/>
            <a:ext cx="1706880" cy="511174"/>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p:nvPr/>
        </p:nvSpPr>
        <p:spPr>
          <a:xfrm>
            <a:off x="1219200" y="0"/>
            <a:ext cx="4876798" cy="1015661"/>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1" i="1" lang="en-US" sz="2000" u="none" cap="none" strike="noStrike">
                <a:solidFill>
                  <a:schemeClr val="dk1"/>
                </a:solidFill>
                <a:latin typeface="Times New Roman"/>
                <a:ea typeface="Times New Roman"/>
                <a:cs typeface="Times New Roman"/>
                <a:sym typeface="Times New Roman"/>
              </a:rPr>
              <a:t>HAT: Sedition Act</a:t>
            </a:r>
          </a:p>
          <a:p>
            <a:pPr indent="0" lvl="0" marL="0" marR="0" rtl="0" algn="ctr">
              <a:lnSpc>
                <a:spcPct val="100000"/>
              </a:lnSpc>
              <a:spcBef>
                <a:spcPts val="0"/>
              </a:spcBef>
              <a:spcAft>
                <a:spcPts val="0"/>
              </a:spcAft>
              <a:buClr>
                <a:schemeClr val="dk1"/>
              </a:buClr>
              <a:buSzPct val="25000"/>
              <a:buFont typeface="Times New Roman"/>
              <a:buNone/>
            </a:pPr>
            <a:br>
              <a:rPr b="0" i="0" lang="en-US" sz="2000" u="none" cap="none" strike="noStrike">
                <a:solidFill>
                  <a:schemeClr val="dk1"/>
                </a:solidFill>
                <a:latin typeface="Times New Roman"/>
                <a:ea typeface="Times New Roman"/>
                <a:cs typeface="Times New Roman"/>
                <a:sym typeface="Times New Roman"/>
              </a:rPr>
            </a:br>
          </a:p>
        </p:txBody>
      </p:sp>
      <p:sp>
        <p:nvSpPr>
          <p:cNvPr id="90" name="Shape 90"/>
          <p:cNvSpPr txBox="1"/>
          <p:nvPr/>
        </p:nvSpPr>
        <p:spPr>
          <a:xfrm>
            <a:off x="228600" y="1295400"/>
            <a:ext cx="914400" cy="27699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1200" u="none" cap="none" strike="noStrike">
                <a:solidFill>
                  <a:schemeClr val="dk1"/>
                </a:solidFill>
                <a:latin typeface="Calibri"/>
                <a:ea typeface="Calibri"/>
                <a:cs typeface="Calibri"/>
                <a:sym typeface="Calibri"/>
              </a:rPr>
              <a:t>Interact</a:t>
            </a:r>
          </a:p>
        </p:txBody>
      </p:sp>
      <p:sp>
        <p:nvSpPr>
          <p:cNvPr id="91" name="Shape 91"/>
          <p:cNvSpPr txBox="1"/>
          <p:nvPr/>
        </p:nvSpPr>
        <p:spPr>
          <a:xfrm>
            <a:off x="6705600" y="1247000"/>
            <a:ext cx="914400" cy="27699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1200" u="none" cap="none" strike="noStrike">
                <a:solidFill>
                  <a:schemeClr val="dk1"/>
                </a:solidFill>
                <a:latin typeface="Calibri"/>
                <a:ea typeface="Calibri"/>
                <a:cs typeface="Calibri"/>
                <a:sym typeface="Calibri"/>
              </a:rPr>
              <a:t>MTT</a:t>
            </a:r>
          </a:p>
        </p:txBody>
      </p:sp>
      <p:sp>
        <p:nvSpPr>
          <p:cNvPr id="92" name="Shape 92"/>
          <p:cNvSpPr txBox="1"/>
          <p:nvPr/>
        </p:nvSpPr>
        <p:spPr>
          <a:xfrm>
            <a:off x="81150" y="420468"/>
            <a:ext cx="7162799" cy="830996"/>
          </a:xfrm>
          <a:prstGeom prst="rect">
            <a:avLst/>
          </a:prstGeom>
          <a:noFill/>
          <a:ln cap="flat" cmpd="sng"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200" u="none" cap="none" strike="noStrike">
                <a:solidFill>
                  <a:schemeClr val="dk1"/>
                </a:solidFill>
                <a:latin typeface="Calibri"/>
                <a:ea typeface="Calibri"/>
                <a:cs typeface="Calibri"/>
                <a:sym typeface="Calibri"/>
              </a:rPr>
              <a:t>At the urging of others in his party Adams signed the Sedition Act into law. This law made was supposedly made to help keep the country together. Washington had warned that putting politics before country would lead to disaster. Adams and the other Federalists thought this would solve the problem. Read it and you’ll see why instead it made it a whole lot worse.</a:t>
            </a:r>
          </a:p>
        </p:txBody>
      </p:sp>
      <p:pic>
        <p:nvPicPr>
          <p:cNvPr id="93" name="Shape 93"/>
          <p:cNvPicPr preferRelativeResize="0"/>
          <p:nvPr/>
        </p:nvPicPr>
        <p:blipFill rotWithShape="1">
          <a:blip r:embed="rId3">
            <a:alphaModFix/>
          </a:blip>
          <a:srcRect b="0" l="0" r="0" t="0"/>
          <a:stretch/>
        </p:blipFill>
        <p:spPr>
          <a:xfrm>
            <a:off x="1219200" y="4504"/>
            <a:ext cx="467772" cy="390123"/>
          </a:xfrm>
          <a:prstGeom prst="rect">
            <a:avLst/>
          </a:prstGeom>
          <a:noFill/>
          <a:ln>
            <a:noFill/>
          </a:ln>
        </p:spPr>
      </p:pic>
      <p:sp>
        <p:nvSpPr>
          <p:cNvPr id="94" name="Shape 94"/>
          <p:cNvSpPr/>
          <p:nvPr/>
        </p:nvSpPr>
        <p:spPr>
          <a:xfrm>
            <a:off x="1066800" y="1279408"/>
            <a:ext cx="5410200" cy="5847753"/>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1" i="0" lang="en-US" sz="1400" u="none" cap="none" strike="noStrike">
                <a:solidFill>
                  <a:schemeClr val="dk1"/>
                </a:solidFill>
                <a:latin typeface="Calibri"/>
                <a:ea typeface="Calibri"/>
                <a:cs typeface="Calibri"/>
                <a:sym typeface="Calibri"/>
              </a:rPr>
              <a:t>Excerpts from the Sedition Act </a:t>
            </a:r>
          </a:p>
          <a:p>
            <a:pPr indent="0" lvl="0" marL="0" marR="0" rtl="0" algn="l">
              <a:lnSpc>
                <a:spcPct val="100000"/>
              </a:lnSpc>
              <a:spcBef>
                <a:spcPts val="0"/>
              </a:spcBef>
              <a:spcAft>
                <a:spcPts val="0"/>
              </a:spcAft>
              <a:buClr>
                <a:srgbClr val="000000"/>
              </a:buClr>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ct val="25000"/>
              <a:buFont typeface="Calibri"/>
              <a:buNone/>
            </a:pPr>
            <a:r>
              <a:rPr b="0" i="1" lang="en-US" sz="1100" u="none" cap="none" strike="noStrike">
                <a:solidFill>
                  <a:schemeClr val="dk1"/>
                </a:solidFill>
                <a:latin typeface="Calibri"/>
                <a:ea typeface="Calibri"/>
                <a:cs typeface="Calibri"/>
                <a:sym typeface="Calibri"/>
              </a:rPr>
              <a:t>“An Act for the Punishment of Certain Crimes Against the United States.” </a:t>
            </a:r>
          </a:p>
          <a:p>
            <a:pPr indent="0" lvl="0" marL="0" marR="0" rtl="0" algn="l">
              <a:lnSpc>
                <a:spcPct val="100000"/>
              </a:lnSpc>
              <a:spcBef>
                <a:spcPts val="0"/>
              </a:spcBef>
              <a:spcAft>
                <a:spcPts val="0"/>
              </a:spcAft>
              <a:buClr>
                <a:srgbClr val="000000"/>
              </a:buClr>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ct val="25000"/>
              <a:buFont typeface="Calibri"/>
              <a:buNone/>
            </a:pPr>
            <a:r>
              <a:rPr b="1" i="0" lang="en-US" sz="1100" u="none" cap="none" strike="noStrike">
                <a:solidFill>
                  <a:schemeClr val="dk1"/>
                </a:solidFill>
                <a:latin typeface="Calibri"/>
                <a:ea typeface="Calibri"/>
                <a:cs typeface="Calibri"/>
                <a:sym typeface="Calibri"/>
              </a:rPr>
              <a:t>SECTION 1.</a:t>
            </a:r>
            <a:r>
              <a:rPr b="0" i="0" lang="en-US" sz="1100" u="none" cap="none" strike="noStrike">
                <a:solidFill>
                  <a:schemeClr val="dk1"/>
                </a:solidFill>
                <a:latin typeface="Calibri"/>
                <a:ea typeface="Calibri"/>
                <a:cs typeface="Calibri"/>
                <a:sym typeface="Calibri"/>
              </a:rPr>
              <a:t> Be it enacted by the Senate and House of Representatives of the United  States of America, in Congress assembled, That if any persons shall unlawfully combine or conspire together, with intent to oppose any measure… of the government of the  United States…, or to interfere with the operation of any law of the United States, or to intimidate or prevent any person holding a place or office in or under the government of the United States, from performing or executing his duty, and if any person or persons… shall counsel, advise or attempt to start any rebellion, riot, unlawful assembly, or combination, whether such attempt is successful or not, he or they shall be deemed guilty.</a:t>
            </a:r>
          </a:p>
          <a:p>
            <a:pPr indent="0" lvl="0" marL="0" marR="0" rtl="0" algn="l">
              <a:lnSpc>
                <a:spcPct val="100000"/>
              </a:lnSpc>
              <a:spcBef>
                <a:spcPts val="0"/>
              </a:spcBef>
              <a:spcAft>
                <a:spcPts val="0"/>
              </a:spcAft>
              <a:buClr>
                <a:srgbClr val="000000"/>
              </a:buClr>
              <a:buFont typeface="Arial"/>
              <a:buNone/>
            </a:pPr>
            <a:r>
              <a:t/>
            </a:r>
            <a:endParaRPr b="0" i="1"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ct val="25000"/>
              <a:buFont typeface="Calibri"/>
              <a:buNone/>
            </a:pPr>
            <a:r>
              <a:rPr b="1" i="0" lang="en-US" sz="1100" u="none" cap="none" strike="noStrike">
                <a:solidFill>
                  <a:schemeClr val="dk1"/>
                </a:solidFill>
                <a:latin typeface="Calibri"/>
                <a:ea typeface="Calibri"/>
                <a:cs typeface="Calibri"/>
                <a:sym typeface="Calibri"/>
              </a:rPr>
              <a:t>SEC. 2.</a:t>
            </a:r>
            <a:r>
              <a:rPr b="0" i="0" lang="en-US" sz="1100" u="none" cap="none" strike="noStrike">
                <a:solidFill>
                  <a:schemeClr val="dk1"/>
                </a:solidFill>
                <a:latin typeface="Calibri"/>
                <a:ea typeface="Calibri"/>
                <a:cs typeface="Calibri"/>
                <a:sym typeface="Calibri"/>
              </a:rPr>
              <a:t> And be it farther enacted, That if any person shall write, print, say or publish, or shall cause… to be written, printed, said or published, or shall knowingly and willingly assist in writing, printing, saying or publishing any false, scandalous and malicious writing or writings against the government of the United States, or either house of the Congress of the United States, or the President of the United States, with intent to attack the reputation of the said government, …or to excite against them the hatred of the good people of the United States, or to stir up rebellion within the United States, or to aid, encourage or help any hostile designs of any foreign nation against United States,, then such person, being thereof convicted before any court of the United States shall be punished by a fine not exceeding two thousand dollars, and by imprisonment not exceeding two years. </a:t>
            </a:r>
          </a:p>
          <a:p>
            <a:pPr indent="0" lvl="0" marL="0" marR="0" rtl="0" algn="l">
              <a:lnSpc>
                <a:spcPct val="100000"/>
              </a:lnSpc>
              <a:spcBef>
                <a:spcPts val="0"/>
              </a:spcBef>
              <a:spcAft>
                <a:spcPts val="0"/>
              </a:spcAft>
              <a:buClr>
                <a:srgbClr val="000000"/>
              </a:buClr>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ct val="25000"/>
              <a:buFont typeface="Calibri"/>
              <a:buNone/>
            </a:pPr>
            <a:r>
              <a:rPr b="1" i="0" lang="en-US" sz="1100" u="none" cap="none" strike="noStrike">
                <a:solidFill>
                  <a:schemeClr val="dk1"/>
                </a:solidFill>
                <a:latin typeface="Calibri"/>
                <a:ea typeface="Calibri"/>
                <a:cs typeface="Calibri"/>
                <a:sym typeface="Calibri"/>
              </a:rPr>
              <a:t>SEC. 3. </a:t>
            </a:r>
            <a:r>
              <a:rPr b="0" i="0" lang="en-US" sz="1100" u="none" cap="none" strike="noStrike">
                <a:solidFill>
                  <a:schemeClr val="dk1"/>
                </a:solidFill>
                <a:latin typeface="Calibri"/>
                <a:ea typeface="Calibri"/>
                <a:cs typeface="Calibri"/>
                <a:sym typeface="Calibri"/>
              </a:rPr>
              <a:t>And be it further enacted and declared, That if any person shall be prosecuted under this act, it shall be lawful for the defendant, upon the trial of the cause, to give in evidence in his defense. And the jury who shall try the cause, shall have a right to determine the law and the fact, under the direction of the court, as in other cases. </a:t>
            </a:r>
          </a:p>
          <a:p>
            <a:pPr indent="0" lvl="0" marL="0" marR="0" rtl="0" algn="l">
              <a:lnSpc>
                <a:spcPct val="100000"/>
              </a:lnSpc>
              <a:spcBef>
                <a:spcPts val="0"/>
              </a:spcBef>
              <a:spcAft>
                <a:spcPts val="0"/>
              </a:spcAft>
              <a:buClr>
                <a:srgbClr val="000000"/>
              </a:buClr>
              <a:buFont typeface="Arial"/>
              <a:buNone/>
            </a:pPr>
            <a:r>
              <a:t/>
            </a:r>
            <a:endParaRPr b="0" i="0"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ct val="25000"/>
              <a:buFont typeface="Calibri"/>
              <a:buNone/>
            </a:pPr>
            <a:r>
              <a:rPr b="1" i="0" lang="en-US" sz="1100" u="none" cap="none" strike="noStrike">
                <a:solidFill>
                  <a:schemeClr val="dk1"/>
                </a:solidFill>
                <a:latin typeface="Calibri"/>
                <a:ea typeface="Calibri"/>
                <a:cs typeface="Calibri"/>
                <a:sym typeface="Calibri"/>
              </a:rPr>
              <a:t>SEC. 4. </a:t>
            </a:r>
            <a:r>
              <a:rPr b="0" i="0" lang="en-US" sz="1100" u="none" cap="none" strike="noStrike">
                <a:solidFill>
                  <a:schemeClr val="dk1"/>
                </a:solidFill>
                <a:latin typeface="Calibri"/>
                <a:ea typeface="Calibri"/>
                <a:cs typeface="Calibri"/>
                <a:sym typeface="Calibri"/>
              </a:rPr>
              <a:t>And be it further enacted, That this act shall continue and be in force [only] until the third day of March, one thousand eight hundred and one (1801), and no longer: However, the expiration of the act shall not prevent or defeat a prosecution and punishment of any offence against the law, during the time it shall be in force. </a:t>
            </a:r>
          </a:p>
        </p:txBody>
      </p:sp>
      <p:sp>
        <p:nvSpPr>
          <p:cNvPr id="95" name="Shape 95"/>
          <p:cNvSpPr/>
          <p:nvPr/>
        </p:nvSpPr>
        <p:spPr>
          <a:xfrm>
            <a:off x="34564" y="9201539"/>
            <a:ext cx="7253339" cy="381000"/>
          </a:xfrm>
          <a:prstGeom prst="rect">
            <a:avLst/>
          </a:prstGeom>
          <a:solidFill>
            <a:schemeClr val="lt1"/>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endParaRPr>
          </a:p>
        </p:txBody>
      </p:sp>
      <p:sp>
        <p:nvSpPr>
          <p:cNvPr id="96" name="Shape 96"/>
          <p:cNvSpPr txBox="1"/>
          <p:nvPr/>
        </p:nvSpPr>
        <p:spPr>
          <a:xfrm>
            <a:off x="1920238" y="9250242"/>
            <a:ext cx="1371598" cy="30777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400" u="none" cap="none" strike="noStrike">
                <a:solidFill>
                  <a:schemeClr val="dk1"/>
                </a:solidFill>
                <a:latin typeface="Calibri"/>
                <a:ea typeface="Calibri"/>
                <a:cs typeface="Calibri"/>
                <a:sym typeface="Calibri"/>
              </a:rPr>
              <a:t>+  important</a:t>
            </a:r>
          </a:p>
        </p:txBody>
      </p:sp>
      <p:sp>
        <p:nvSpPr>
          <p:cNvPr id="97" name="Shape 97"/>
          <p:cNvSpPr txBox="1"/>
          <p:nvPr/>
        </p:nvSpPr>
        <p:spPr>
          <a:xfrm>
            <a:off x="3015343" y="9253792"/>
            <a:ext cx="1371598" cy="30777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400" u="none" cap="none" strike="noStrike">
                <a:solidFill>
                  <a:schemeClr val="dk1"/>
                </a:solidFill>
                <a:latin typeface="Calibri"/>
                <a:ea typeface="Calibri"/>
                <a:cs typeface="Calibri"/>
                <a:sym typeface="Calibri"/>
              </a:rPr>
              <a:t>?  I don’t get it</a:t>
            </a:r>
          </a:p>
        </p:txBody>
      </p:sp>
      <p:cxnSp>
        <p:nvCxnSpPr>
          <p:cNvPr id="98" name="Shape 98"/>
          <p:cNvCxnSpPr/>
          <p:nvPr/>
        </p:nvCxnSpPr>
        <p:spPr>
          <a:xfrm>
            <a:off x="3048000" y="9236375"/>
            <a:ext cx="0" cy="307777"/>
          </a:xfrm>
          <a:prstGeom prst="straightConnector1">
            <a:avLst/>
          </a:prstGeom>
          <a:noFill/>
          <a:ln cap="flat" cmpd="sng" w="9525">
            <a:solidFill>
              <a:schemeClr val="dk1"/>
            </a:solidFill>
            <a:prstDash val="solid"/>
            <a:round/>
            <a:headEnd len="med" w="med" type="none"/>
            <a:tailEnd len="med" w="med" type="none"/>
          </a:ln>
        </p:spPr>
      </p:cxnSp>
      <p:sp>
        <p:nvSpPr>
          <p:cNvPr id="99" name="Shape 99"/>
          <p:cNvSpPr txBox="1"/>
          <p:nvPr/>
        </p:nvSpPr>
        <p:spPr>
          <a:xfrm>
            <a:off x="4191000" y="9248635"/>
            <a:ext cx="1447800" cy="30777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400" u="none" cap="none" strike="noStrike">
                <a:solidFill>
                  <a:schemeClr val="dk1"/>
                </a:solidFill>
                <a:latin typeface="Calibri"/>
                <a:ea typeface="Calibri"/>
                <a:cs typeface="Calibri"/>
                <a:sym typeface="Calibri"/>
              </a:rPr>
              <a:t>=  Reminds me of</a:t>
            </a:r>
          </a:p>
        </p:txBody>
      </p:sp>
      <p:cxnSp>
        <p:nvCxnSpPr>
          <p:cNvPr id="100" name="Shape 100"/>
          <p:cNvCxnSpPr/>
          <p:nvPr/>
        </p:nvCxnSpPr>
        <p:spPr>
          <a:xfrm>
            <a:off x="4206237" y="9236375"/>
            <a:ext cx="0" cy="307777"/>
          </a:xfrm>
          <a:prstGeom prst="straightConnector1">
            <a:avLst/>
          </a:prstGeom>
          <a:noFill/>
          <a:ln cap="flat" cmpd="sng" w="9525">
            <a:solidFill>
              <a:schemeClr val="dk1"/>
            </a:solidFill>
            <a:prstDash val="solid"/>
            <a:round/>
            <a:headEnd len="med" w="med" type="none"/>
            <a:tailEnd len="med" w="med" type="none"/>
          </a:ln>
        </p:spPr>
      </p:cxnSp>
      <p:sp>
        <p:nvSpPr>
          <p:cNvPr id="101" name="Shape 101"/>
          <p:cNvSpPr txBox="1"/>
          <p:nvPr/>
        </p:nvSpPr>
        <p:spPr>
          <a:xfrm>
            <a:off x="5562600" y="9257342"/>
            <a:ext cx="1371598" cy="30777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400" u="none" cap="none" strike="noStrike">
                <a:solidFill>
                  <a:schemeClr val="dk1"/>
                </a:solidFill>
                <a:latin typeface="Calibri"/>
                <a:ea typeface="Calibri"/>
                <a:cs typeface="Calibri"/>
                <a:sym typeface="Calibri"/>
              </a:rPr>
              <a:t> : ) Like</a:t>
            </a:r>
          </a:p>
        </p:txBody>
      </p:sp>
      <p:cxnSp>
        <p:nvCxnSpPr>
          <p:cNvPr id="102" name="Shape 102"/>
          <p:cNvCxnSpPr/>
          <p:nvPr/>
        </p:nvCxnSpPr>
        <p:spPr>
          <a:xfrm>
            <a:off x="5588726" y="9234192"/>
            <a:ext cx="0" cy="307777"/>
          </a:xfrm>
          <a:prstGeom prst="straightConnector1">
            <a:avLst/>
          </a:prstGeom>
          <a:noFill/>
          <a:ln cap="flat" cmpd="sng" w="9525">
            <a:solidFill>
              <a:schemeClr val="dk1"/>
            </a:solidFill>
            <a:prstDash val="solid"/>
            <a:round/>
            <a:headEnd len="med" w="med" type="none"/>
            <a:tailEnd len="med" w="med" type="none"/>
          </a:ln>
        </p:spPr>
      </p:cxnSp>
      <p:sp>
        <p:nvSpPr>
          <p:cNvPr id="103" name="Shape 103"/>
          <p:cNvSpPr txBox="1"/>
          <p:nvPr/>
        </p:nvSpPr>
        <p:spPr>
          <a:xfrm>
            <a:off x="6172200" y="9260321"/>
            <a:ext cx="1371598" cy="30777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400" u="none" cap="none" strike="noStrike">
                <a:solidFill>
                  <a:schemeClr val="dk1"/>
                </a:solidFill>
                <a:latin typeface="Calibri"/>
                <a:ea typeface="Calibri"/>
                <a:cs typeface="Calibri"/>
                <a:sym typeface="Calibri"/>
              </a:rPr>
              <a:t> : ( Don’t like</a:t>
            </a:r>
          </a:p>
        </p:txBody>
      </p:sp>
      <p:cxnSp>
        <p:nvCxnSpPr>
          <p:cNvPr id="104" name="Shape 104"/>
          <p:cNvCxnSpPr/>
          <p:nvPr/>
        </p:nvCxnSpPr>
        <p:spPr>
          <a:xfrm>
            <a:off x="6248400" y="9227664"/>
            <a:ext cx="0" cy="307777"/>
          </a:xfrm>
          <a:prstGeom prst="straightConnector1">
            <a:avLst/>
          </a:prstGeom>
          <a:noFill/>
          <a:ln cap="flat" cmpd="sng" w="9525">
            <a:solidFill>
              <a:schemeClr val="dk1"/>
            </a:solidFill>
            <a:prstDash val="solid"/>
            <a:round/>
            <a:headEnd len="med" w="med" type="none"/>
            <a:tailEnd len="med" w="med" type="none"/>
          </a:ln>
        </p:spPr>
      </p:cxnSp>
      <p:sp>
        <p:nvSpPr>
          <p:cNvPr id="105" name="Shape 105"/>
          <p:cNvSpPr txBox="1"/>
          <p:nvPr/>
        </p:nvSpPr>
        <p:spPr>
          <a:xfrm>
            <a:off x="34564" y="7972425"/>
            <a:ext cx="2480036" cy="116955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1000" u="none" cap="none" strike="noStrike">
                <a:solidFill>
                  <a:schemeClr val="dk1"/>
                </a:solidFill>
                <a:latin typeface="Calibri"/>
                <a:ea typeface="Calibri"/>
                <a:cs typeface="Calibri"/>
                <a:sym typeface="Calibri"/>
              </a:rPr>
              <a:t>Visual Response</a:t>
            </a:r>
            <a:r>
              <a:rPr b="0" i="0" lang="en-US" sz="1000" u="none" cap="none" strike="noStrike">
                <a:solidFill>
                  <a:schemeClr val="dk1"/>
                </a:solidFill>
                <a:latin typeface="Calibri"/>
                <a:ea typeface="Calibri"/>
                <a:cs typeface="Calibri"/>
                <a:sym typeface="Calibri"/>
              </a:rPr>
              <a:t> – </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Visualize what the author is saying and draw an illustration in the margin. </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Ask yourself:</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-What does this look like?</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-How can I draw this concept/idea?</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-What symbol best represents this idea?</a:t>
            </a:r>
          </a:p>
        </p:txBody>
      </p:sp>
      <p:sp>
        <p:nvSpPr>
          <p:cNvPr id="106" name="Shape 106"/>
          <p:cNvSpPr txBox="1"/>
          <p:nvPr/>
        </p:nvSpPr>
        <p:spPr>
          <a:xfrm>
            <a:off x="2411691" y="7938107"/>
            <a:ext cx="2480036" cy="132343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1000" u="none" cap="none" strike="noStrike">
                <a:solidFill>
                  <a:schemeClr val="dk1"/>
                </a:solidFill>
                <a:latin typeface="Calibri"/>
                <a:ea typeface="Calibri"/>
                <a:cs typeface="Calibri"/>
                <a:sym typeface="Calibri"/>
              </a:rPr>
              <a:t>Connect</a:t>
            </a:r>
            <a:r>
              <a:rPr b="0" i="0" lang="en-US" sz="1000" u="none" cap="none" strike="noStrike">
                <a:solidFill>
                  <a:schemeClr val="dk1"/>
                </a:solidFill>
                <a:latin typeface="Calibri"/>
                <a:ea typeface="Calibri"/>
                <a:cs typeface="Calibri"/>
                <a:sym typeface="Calibri"/>
              </a:rPr>
              <a:t> – </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Make connections within the reading to your own life and to the world.</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Ask yourself:</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-How does this relate to me?</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-How does this relate to other parts of the text?</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-How does this relate to the world?</a:t>
            </a:r>
          </a:p>
        </p:txBody>
      </p:sp>
      <p:sp>
        <p:nvSpPr>
          <p:cNvPr id="107" name="Shape 107"/>
          <p:cNvSpPr txBox="1"/>
          <p:nvPr/>
        </p:nvSpPr>
        <p:spPr>
          <a:xfrm>
            <a:off x="4807867" y="7953375"/>
            <a:ext cx="2480036" cy="116955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1000" u="none" cap="none" strike="noStrike">
                <a:solidFill>
                  <a:schemeClr val="dk1"/>
                </a:solidFill>
                <a:latin typeface="Calibri"/>
                <a:ea typeface="Calibri"/>
                <a:cs typeface="Calibri"/>
                <a:sym typeface="Calibri"/>
              </a:rPr>
              <a:t>Question</a:t>
            </a:r>
            <a:r>
              <a:rPr b="0" i="0" lang="en-US" sz="1000" u="none" cap="none" strike="noStrike">
                <a:solidFill>
                  <a:schemeClr val="dk1"/>
                </a:solidFill>
                <a:latin typeface="Calibri"/>
                <a:ea typeface="Calibri"/>
                <a:cs typeface="Calibri"/>
                <a:sym typeface="Calibri"/>
              </a:rPr>
              <a:t> -</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Question both the ideas in and your own understanding of a text.</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Ask yourself:</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-What is the author saying here?</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-What is the purpose of this section/word?</a:t>
            </a:r>
          </a:p>
          <a:p>
            <a:pPr indent="0" lvl="0" marL="0" marR="0" rtl="0" algn="l">
              <a:lnSpc>
                <a:spcPct val="100000"/>
              </a:lnSpc>
              <a:spcBef>
                <a:spcPts val="0"/>
              </a:spcBef>
              <a:spcAft>
                <a:spcPts val="0"/>
              </a:spcAft>
              <a:buClr>
                <a:schemeClr val="dk1"/>
              </a:buClr>
              <a:buSzPct val="25000"/>
              <a:buFont typeface="Calibri"/>
              <a:buNone/>
            </a:pPr>
            <a:r>
              <a:rPr b="0" i="0" lang="en-US" sz="1000" u="none" cap="none" strike="noStrike">
                <a:solidFill>
                  <a:schemeClr val="dk1"/>
                </a:solidFill>
                <a:latin typeface="Calibri"/>
                <a:ea typeface="Calibri"/>
                <a:cs typeface="Calibri"/>
                <a:sym typeface="Calibri"/>
              </a:rPr>
              <a:t>-What do I agree/disagree with?</a:t>
            </a:r>
          </a:p>
        </p:txBody>
      </p:sp>
      <p:sp>
        <p:nvSpPr>
          <p:cNvPr id="108" name="Shape 108"/>
          <p:cNvSpPr/>
          <p:nvPr/>
        </p:nvSpPr>
        <p:spPr>
          <a:xfrm>
            <a:off x="34564" y="7972425"/>
            <a:ext cx="7253339" cy="1232508"/>
          </a:xfrm>
          <a:prstGeom prst="rect">
            <a:avLst/>
          </a:prstGeom>
          <a:noFill/>
          <a:ln cap="flat" cmpd="sng" w="28575">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cxnSp>
        <p:nvCxnSpPr>
          <p:cNvPr id="109" name="Shape 109"/>
          <p:cNvCxnSpPr/>
          <p:nvPr/>
        </p:nvCxnSpPr>
        <p:spPr>
          <a:xfrm>
            <a:off x="4800600" y="7973675"/>
            <a:ext cx="0" cy="1253991"/>
          </a:xfrm>
          <a:prstGeom prst="straightConnector1">
            <a:avLst/>
          </a:prstGeom>
          <a:noFill/>
          <a:ln cap="flat" cmpd="sng" w="9525">
            <a:solidFill>
              <a:schemeClr val="dk1"/>
            </a:solidFill>
            <a:prstDash val="solid"/>
            <a:round/>
            <a:headEnd len="med" w="med" type="none"/>
            <a:tailEnd len="med" w="med" type="none"/>
          </a:ln>
        </p:spPr>
      </p:cxnSp>
      <p:sp>
        <p:nvSpPr>
          <p:cNvPr id="110" name="Shape 110"/>
          <p:cNvSpPr txBox="1"/>
          <p:nvPr/>
        </p:nvSpPr>
        <p:spPr>
          <a:xfrm>
            <a:off x="2905263" y="7721796"/>
            <a:ext cx="1386835" cy="307777"/>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i="0" lang="en-US" sz="1400" u="none" cap="none" strike="noStrike">
                <a:solidFill>
                  <a:schemeClr val="dk1"/>
                </a:solidFill>
                <a:latin typeface="Calibri"/>
                <a:ea typeface="Calibri"/>
                <a:cs typeface="Calibri"/>
                <a:sym typeface="Calibri"/>
              </a:rPr>
              <a:t>Interacts</a:t>
            </a:r>
          </a:p>
        </p:txBody>
      </p:sp>
      <p:sp>
        <p:nvSpPr>
          <p:cNvPr id="111" name="Shape 111"/>
          <p:cNvSpPr/>
          <p:nvPr/>
        </p:nvSpPr>
        <p:spPr>
          <a:xfrm>
            <a:off x="3048000" y="7788578"/>
            <a:ext cx="1158237" cy="183846"/>
          </a:xfrm>
          <a:prstGeom prst="rect">
            <a:avLst/>
          </a:prstGeom>
          <a:no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
        <p:nvSpPr>
          <p:cNvPr id="112" name="Shape 112"/>
          <p:cNvSpPr txBox="1"/>
          <p:nvPr/>
        </p:nvSpPr>
        <p:spPr>
          <a:xfrm>
            <a:off x="8026" y="9253792"/>
            <a:ext cx="1138050" cy="30777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1400" u="none" cap="none" strike="noStrike">
                <a:solidFill>
                  <a:schemeClr val="dk1"/>
                </a:solidFill>
                <a:latin typeface="Calibri"/>
                <a:ea typeface="Calibri"/>
                <a:cs typeface="Calibri"/>
                <a:sym typeface="Calibri"/>
              </a:rPr>
              <a:t>MTT Icons:</a:t>
            </a:r>
          </a:p>
        </p:txBody>
      </p:sp>
      <p:sp>
        <p:nvSpPr>
          <p:cNvPr id="113" name="Shape 113"/>
          <p:cNvSpPr txBox="1"/>
          <p:nvPr/>
        </p:nvSpPr>
        <p:spPr>
          <a:xfrm>
            <a:off x="808622" y="9241703"/>
            <a:ext cx="1371598" cy="30777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400" u="none" cap="none" strike="noStrike">
                <a:solidFill>
                  <a:schemeClr val="dk1"/>
                </a:solidFill>
                <a:latin typeface="Calibri"/>
                <a:ea typeface="Calibri"/>
                <a:cs typeface="Calibri"/>
                <a:sym typeface="Calibri"/>
              </a:rPr>
              <a:t>!  interesting</a:t>
            </a:r>
          </a:p>
        </p:txBody>
      </p:sp>
      <p:cxnSp>
        <p:nvCxnSpPr>
          <p:cNvPr id="114" name="Shape 114"/>
          <p:cNvCxnSpPr/>
          <p:nvPr/>
        </p:nvCxnSpPr>
        <p:spPr>
          <a:xfrm>
            <a:off x="1981200" y="9241703"/>
            <a:ext cx="0" cy="307777"/>
          </a:xfrm>
          <a:prstGeom prst="straightConnector1">
            <a:avLst/>
          </a:prstGeom>
          <a:noFill/>
          <a:ln cap="flat" cmpd="sng" w="9525">
            <a:solidFill>
              <a:schemeClr val="dk1"/>
            </a:solidFill>
            <a:prstDash val="solid"/>
            <a:round/>
            <a:headEnd len="med" w="med" type="none"/>
            <a:tailEnd len="med" w="med" type="none"/>
          </a:ln>
        </p:spPr>
      </p:cxnSp>
      <p:cxnSp>
        <p:nvCxnSpPr>
          <p:cNvPr id="115" name="Shape 115"/>
          <p:cNvCxnSpPr/>
          <p:nvPr/>
        </p:nvCxnSpPr>
        <p:spPr>
          <a:xfrm>
            <a:off x="2424750" y="7952560"/>
            <a:ext cx="0" cy="1253991"/>
          </a:xfrm>
          <a:prstGeom prst="straightConnector1">
            <a:avLst/>
          </a:prstGeom>
          <a:noFill/>
          <a:ln cap="flat" cmpd="sng" w="9525">
            <a:solidFill>
              <a:schemeClr val="dk1"/>
            </a:solidFill>
            <a:prstDash val="solid"/>
            <a:round/>
            <a:headEnd len="med" w="med" type="none"/>
            <a:tailEnd len="med" w="med"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p:nvPr/>
        </p:nvSpPr>
        <p:spPr>
          <a:xfrm>
            <a:off x="0" y="0"/>
            <a:ext cx="7315200" cy="803296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i="0" sz="1200" u="none" cap="none" strike="noStrike">
              <a:solidFill>
                <a:schemeClr val="dk1"/>
              </a:solidFill>
              <a:latin typeface="Calibri"/>
              <a:ea typeface="Calibri"/>
              <a:cs typeface="Calibri"/>
              <a:sym typeface="Calibri"/>
            </a:endParaRPr>
          </a:p>
          <a:p>
            <a:pPr lvl="0" marR="0" rtl="0" algn="l">
              <a:lnSpc>
                <a:spcPct val="100000"/>
              </a:lnSpc>
              <a:spcBef>
                <a:spcPts val="0"/>
              </a:spcBef>
              <a:spcAft>
                <a:spcPts val="0"/>
              </a:spcAft>
              <a:buNone/>
            </a:pPr>
            <a:r>
              <a:rPr lang="en-US" sz="1200">
                <a:solidFill>
                  <a:schemeClr val="dk1"/>
                </a:solidFill>
                <a:latin typeface="Calibri"/>
                <a:ea typeface="Calibri"/>
                <a:cs typeface="Calibri"/>
                <a:sym typeface="Calibri"/>
              </a:rPr>
              <a:t>1 I</a:t>
            </a:r>
            <a:r>
              <a:rPr b="0" i="0" lang="en-US" sz="1200" u="none" cap="none" strike="noStrike">
                <a:solidFill>
                  <a:schemeClr val="dk1"/>
                </a:solidFill>
                <a:latin typeface="Calibri"/>
                <a:ea typeface="Calibri"/>
                <a:cs typeface="Calibri"/>
                <a:sym typeface="Calibri"/>
              </a:rPr>
              <a:t>f someone at school was caught writing nasty things about you on the walls of the bathrooms what should be done to that person? Explain.</a:t>
            </a: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lvl="0" marR="0" rtl="0" algn="l">
              <a:lnSpc>
                <a:spcPct val="100000"/>
              </a:lnSpc>
              <a:spcBef>
                <a:spcPts val="0"/>
              </a:spcBef>
              <a:spcAft>
                <a:spcPts val="0"/>
              </a:spcAft>
              <a:buNone/>
            </a:pPr>
            <a:r>
              <a:rPr lang="en-US" sz="1200">
                <a:solidFill>
                  <a:schemeClr val="dk1"/>
                </a:solidFill>
                <a:latin typeface="Calibri"/>
                <a:ea typeface="Calibri"/>
                <a:cs typeface="Calibri"/>
                <a:sym typeface="Calibri"/>
              </a:rPr>
              <a:t>2. </a:t>
            </a:r>
            <a:r>
              <a:rPr b="0" i="0" lang="en-US" sz="1200" u="none" cap="none" strike="noStrike">
                <a:solidFill>
                  <a:schemeClr val="dk1"/>
                </a:solidFill>
                <a:latin typeface="Calibri"/>
                <a:ea typeface="Calibri"/>
                <a:cs typeface="Calibri"/>
                <a:sym typeface="Calibri"/>
              </a:rPr>
              <a:t>Sections 1 and 2 were intended to prevent people from gathering to discuss rebellion. In what way(s) does it go too far? Explain.</a:t>
            </a: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lvl="0" marR="0" rtl="0" algn="l">
              <a:lnSpc>
                <a:spcPct val="100000"/>
              </a:lnSpc>
              <a:spcBef>
                <a:spcPts val="0"/>
              </a:spcBef>
              <a:spcAft>
                <a:spcPts val="0"/>
              </a:spcAft>
              <a:buNone/>
            </a:pPr>
            <a:r>
              <a:rPr lang="en-US" sz="1200">
                <a:solidFill>
                  <a:schemeClr val="dk1"/>
                </a:solidFill>
                <a:latin typeface="Calibri"/>
                <a:ea typeface="Calibri"/>
                <a:cs typeface="Calibri"/>
                <a:sym typeface="Calibri"/>
              </a:rPr>
              <a:t>3. </a:t>
            </a:r>
            <a:r>
              <a:rPr b="0" i="0" lang="en-US" sz="1200" u="none" cap="none" strike="noStrike">
                <a:solidFill>
                  <a:schemeClr val="dk1"/>
                </a:solidFill>
                <a:latin typeface="Calibri"/>
                <a:ea typeface="Calibri"/>
                <a:cs typeface="Calibri"/>
                <a:sym typeface="Calibri"/>
              </a:rPr>
              <a:t>Which amendment does this act appear to violate? Explain.</a:t>
            </a: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lvl="0" marR="0" rtl="0" algn="l">
              <a:lnSpc>
                <a:spcPct val="100000"/>
              </a:lnSpc>
              <a:spcBef>
                <a:spcPts val="0"/>
              </a:spcBef>
              <a:spcAft>
                <a:spcPts val="0"/>
              </a:spcAft>
              <a:buNone/>
            </a:pPr>
            <a:r>
              <a:rPr lang="en-US" sz="1200">
                <a:solidFill>
                  <a:schemeClr val="dk1"/>
                </a:solidFill>
                <a:latin typeface="Calibri"/>
                <a:ea typeface="Calibri"/>
                <a:cs typeface="Calibri"/>
                <a:sym typeface="Calibri"/>
              </a:rPr>
              <a:t>4. </a:t>
            </a:r>
            <a:r>
              <a:rPr b="0" i="0" lang="en-US" sz="1200" u="none" cap="none" strike="noStrike">
                <a:solidFill>
                  <a:schemeClr val="dk1"/>
                </a:solidFill>
                <a:latin typeface="Calibri"/>
                <a:ea typeface="Calibri"/>
                <a:cs typeface="Calibri"/>
                <a:sym typeface="Calibri"/>
              </a:rPr>
              <a:t>How do Sections 3 and 4 try to make the law more fair to people?</a:t>
            </a: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lvl="0" marR="0" rtl="0" algn="l">
              <a:lnSpc>
                <a:spcPct val="100000"/>
              </a:lnSpc>
              <a:spcBef>
                <a:spcPts val="0"/>
              </a:spcBef>
              <a:spcAft>
                <a:spcPts val="0"/>
              </a:spcAft>
              <a:buNone/>
            </a:pPr>
            <a:r>
              <a:rPr lang="en-US" sz="1200">
                <a:solidFill>
                  <a:schemeClr val="dk1"/>
                </a:solidFill>
                <a:latin typeface="Calibri"/>
                <a:ea typeface="Calibri"/>
                <a:cs typeface="Calibri"/>
                <a:sym typeface="Calibri"/>
              </a:rPr>
              <a:t>5. </a:t>
            </a:r>
            <a:r>
              <a:rPr b="0" i="0" lang="en-US" sz="1200" u="none" cap="none" strike="noStrike">
                <a:solidFill>
                  <a:schemeClr val="dk1"/>
                </a:solidFill>
                <a:latin typeface="Calibri"/>
                <a:ea typeface="Calibri"/>
                <a:cs typeface="Calibri"/>
                <a:sym typeface="Calibri"/>
              </a:rPr>
              <a:t>Even though it seems to violate the Constitution does this law seem like it would be a good one for the country? Explain.</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