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segment following runs for 5 minutes.</a:t>
            </a: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Cave man – works alone, no tools.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students a completed Whirlygig but do not give them instructions. Provide them with blank paper but no paper clips. Have them create as many functional ones as possible in 5 minutes.</a:t>
            </a:r>
          </a:p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[Cottage Industry] You sit at a workbench in your own home, add scissors, rulers (saw sound effects) and instructions (to simulate master/apprentice model).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into groups of 4-6 and have students divide the labor. Provide them with paper clips (interchangeable parts!) to help facilitate the process.</a:t>
            </a:r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overseers to each group (using all males if your numbers allow). Instruct the workers to remain in complete silence as they work this time. Overseers enforce the rule.</a:t>
            </a:r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Relationship Id="rId4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Relationship Id="rId4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Relationship Id="rId4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victoria2.com/sites/default/files/imagecache/wallpaper-1600x1200/Victoria2_industrialization/index.jpg" id="95" name="Shape 95"/>
          <p:cNvPicPr preferRelativeResize="0"/>
          <p:nvPr/>
        </p:nvPicPr>
        <p:blipFill rotWithShape="1">
          <a:blip r:embed="rId3">
            <a:alphaModFix/>
          </a:blip>
          <a:srcRect b="3332" l="18001" r="499" t="14667"/>
          <a:stretch/>
        </p:blipFill>
        <p:spPr>
          <a:xfrm>
            <a:off x="0" y="-25141"/>
            <a:ext cx="9144000" cy="69000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Industrialization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upload.wikimedia.org/wikipedia/commons/a/ae/Diorama,_cavemen_-_National_Museum_of_Mongolian_History.jpg"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57200" y="-20319"/>
            <a:ext cx="10363200" cy="690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609600" y="457200"/>
            <a:ext cx="4876799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D.I.Y.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219200"/>
            <a:ext cx="5080000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533400" y="990600"/>
            <a:ext cx="2133599" cy="5632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 paper into a strip about 6 inches long and 2 inches wide.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 the middle of one  side of the strip about half way up the paper.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Fold the newly cut tabs back in opposite directions.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Attach a paper clip to the bottom. Test the product.</a:t>
            </a:r>
          </a:p>
        </p:txBody>
      </p:sp>
      <p:sp>
        <p:nvSpPr>
          <p:cNvPr id="116" name="Shape 116"/>
          <p:cNvSpPr/>
          <p:nvPr/>
        </p:nvSpPr>
        <p:spPr>
          <a:xfrm>
            <a:off x="3657600" y="1181221"/>
            <a:ext cx="3733800" cy="790663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3657600" y="2629022"/>
            <a:ext cx="3733800" cy="790663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" name="Shape 118"/>
          <p:cNvCxnSpPr>
            <a:stCxn id="117" idx="1"/>
          </p:cNvCxnSpPr>
          <p:nvPr/>
        </p:nvCxnSpPr>
        <p:spPr>
          <a:xfrm>
            <a:off x="3657600" y="3024354"/>
            <a:ext cx="198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119" name="Shape 119"/>
          <p:cNvGrpSpPr/>
          <p:nvPr/>
        </p:nvGrpSpPr>
        <p:grpSpPr>
          <a:xfrm>
            <a:off x="3581399" y="3695822"/>
            <a:ext cx="3810000" cy="1925044"/>
            <a:chOff x="3581399" y="3772022"/>
            <a:chExt cx="3810000" cy="1925044"/>
          </a:xfrm>
        </p:grpSpPr>
        <p:sp>
          <p:nvSpPr>
            <p:cNvPr id="120" name="Shape 120"/>
            <p:cNvSpPr/>
            <p:nvPr/>
          </p:nvSpPr>
          <p:spPr>
            <a:xfrm>
              <a:off x="5029200" y="4364805"/>
              <a:ext cx="2362200" cy="790663"/>
            </a:xfrm>
            <a:prstGeom prst="rect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 rot="5400000">
              <a:off x="3950207" y="3819143"/>
              <a:ext cx="710183" cy="1447800"/>
            </a:xfrm>
            <a:prstGeom prst="parallelogram">
              <a:avLst>
                <a:gd fmla="val 25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5417821" y="4267200"/>
              <a:ext cx="685799" cy="1447800"/>
            </a:xfrm>
            <a:prstGeom prst="parallelogram">
              <a:avLst>
                <a:gd fmla="val 25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 flipH="1" rot="-8332759">
              <a:off x="4844512" y="5023281"/>
              <a:ext cx="537616" cy="566927"/>
            </a:xfrm>
            <a:custGeom>
              <a:pathLst>
                <a:path extrusionOk="0" h="120000" w="12000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33524"/>
                    <a:pt x="26933" y="11127"/>
                    <a:pt x="52979" y="7587"/>
                  </a:cubicBezTo>
                  <a:cubicBezTo>
                    <a:pt x="79024" y="4046"/>
                    <a:pt x="103656" y="20452"/>
                    <a:pt x="110622" y="45981"/>
                  </a:cubicBezTo>
                  <a:lnTo>
                    <a:pt x="117837" y="45981"/>
                  </a:lnTo>
                  <a:lnTo>
                    <a:pt x="105000" y="59999"/>
                  </a:lnTo>
                  <a:lnTo>
                    <a:pt x="87837" y="45981"/>
                  </a:lnTo>
                  <a:lnTo>
                    <a:pt x="94948" y="45981"/>
                  </a:lnTo>
                  <a:lnTo>
                    <a:pt x="94948" y="45981"/>
                  </a:lnTo>
                  <a:cubicBezTo>
                    <a:pt x="88406" y="28644"/>
                    <a:pt x="70816" y="18568"/>
                    <a:pt x="53083" y="22000"/>
                  </a:cubicBezTo>
                  <a:cubicBezTo>
                    <a:pt x="35349" y="25431"/>
                    <a:pt x="22500" y="41397"/>
                    <a:pt x="22499" y="5999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 rot="-2539781">
              <a:off x="4779482" y="3852056"/>
              <a:ext cx="457200" cy="566927"/>
            </a:xfrm>
            <a:custGeom>
              <a:pathLst>
                <a:path extrusionOk="0" h="120000" w="12000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32562"/>
                    <a:pt x="27538" y="9494"/>
                    <a:pt x="54067" y="6394"/>
                  </a:cubicBezTo>
                  <a:cubicBezTo>
                    <a:pt x="80595" y="3293"/>
                    <a:pt x="105163" y="21147"/>
                    <a:pt x="111159" y="47884"/>
                  </a:cubicBezTo>
                  <a:lnTo>
                    <a:pt x="118536" y="47884"/>
                  </a:lnTo>
                  <a:lnTo>
                    <a:pt x="105000" y="59999"/>
                  </a:lnTo>
                  <a:lnTo>
                    <a:pt x="88536" y="47884"/>
                  </a:lnTo>
                  <a:lnTo>
                    <a:pt x="95894" y="47884"/>
                  </a:lnTo>
                  <a:cubicBezTo>
                    <a:pt x="90512" y="28021"/>
                    <a:pt x="72904" y="15559"/>
                    <a:pt x="54513" y="18595"/>
                  </a:cubicBezTo>
                  <a:cubicBezTo>
                    <a:pt x="36121" y="21631"/>
                    <a:pt x="22500" y="39249"/>
                    <a:pt x="22499" y="5999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3581399" y="5483351"/>
            <a:ext cx="5241548" cy="1146048"/>
            <a:chOff x="3581399" y="5559551"/>
            <a:chExt cx="5241548" cy="1146048"/>
          </a:xfrm>
        </p:grpSpPr>
        <p:sp>
          <p:nvSpPr>
            <p:cNvPr id="126" name="Shape 126"/>
            <p:cNvSpPr/>
            <p:nvPr/>
          </p:nvSpPr>
          <p:spPr>
            <a:xfrm>
              <a:off x="5029200" y="5736405"/>
              <a:ext cx="2362200" cy="790663"/>
            </a:xfrm>
            <a:prstGeom prst="rect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rot="5400000">
              <a:off x="3950207" y="5190743"/>
              <a:ext cx="710183" cy="1447800"/>
            </a:xfrm>
            <a:prstGeom prst="parallelogram">
              <a:avLst>
                <a:gd fmla="val 25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-5400000">
              <a:off x="5417821" y="5638800"/>
              <a:ext cx="685799" cy="1447800"/>
            </a:xfrm>
            <a:prstGeom prst="parallelogram">
              <a:avLst>
                <a:gd fmla="val 25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Shape 1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3670962">
              <a:off x="7990829" y="5778872"/>
              <a:ext cx="705729" cy="7057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Shape 130"/>
            <p:cNvSpPr/>
            <p:nvPr/>
          </p:nvSpPr>
          <p:spPr>
            <a:xfrm rot="5400000">
              <a:off x="7654932" y="6039054"/>
              <a:ext cx="152399" cy="217095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Shape 131"/>
          <p:cNvSpPr txBox="1"/>
          <p:nvPr/>
        </p:nvSpPr>
        <p:spPr>
          <a:xfrm>
            <a:off x="2209800" y="304800"/>
            <a:ext cx="4876799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Make a Whirlygig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95400" y="2286000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1/16/Conner-prairie-log-cabin-interior.jpg" id="139" name="Shape 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0252075" cy="687418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609600" y="457200"/>
            <a:ext cx="4876799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Cottage Industry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Shape 1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3557587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9/9d/Interior_of_Magnolia_Cotton_Mills_spinning_room._See_the_little_ones_scattered_through_the_mill._All_work._Magnolia..._-_NARA_-_523307.jpg"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61145" y="-228598"/>
            <a:ext cx="9681344" cy="71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8500" y="-1676400"/>
            <a:ext cx="609599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609600" y="457200"/>
            <a:ext cx="4876799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Early Factories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3557587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essexrecordofficeblog.co.uk/wp-content/uploads/2013/05/D-F-269-1-3678-watermarked1.jpg" id="158" name="Shape 158"/>
          <p:cNvPicPr preferRelativeResize="0"/>
          <p:nvPr/>
        </p:nvPicPr>
        <p:blipFill rotWithShape="1">
          <a:blip r:embed="rId4">
            <a:alphaModFix/>
          </a:blip>
          <a:srcRect b="12319" l="9844" r="27979" t="12762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609600" y="457200"/>
            <a:ext cx="4876799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Factory with Overseer</a:t>
            </a:r>
          </a:p>
        </p:txBody>
      </p:sp>
      <p:sp>
        <p:nvSpPr>
          <p:cNvPr id="160" name="Shape 160"/>
          <p:cNvSpPr/>
          <p:nvPr/>
        </p:nvSpPr>
        <p:spPr>
          <a:xfrm>
            <a:off x="2219325" y="2838450"/>
            <a:ext cx="152399" cy="228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